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51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2822 w 3985"/>
              <a:gd name="T1" fmla="*/ 0 h 3619"/>
              <a:gd name="T2" fmla="*/ 0 w 3985"/>
              <a:gd name="T3" fmla="*/ 975 h 3619"/>
              <a:gd name="T4" fmla="*/ 2169 w 3985"/>
              <a:gd name="T5" fmla="*/ 3619 h 3619"/>
              <a:gd name="T6" fmla="*/ 3985 w 3985"/>
              <a:gd name="T7" fmla="*/ 1125 h 3619"/>
              <a:gd name="T8" fmla="*/ 2822 w 3985"/>
              <a:gd name="T9" fmla="*/ 0 h 3619"/>
              <a:gd name="T10" fmla="*/ 2822 w 3985"/>
              <a:gd name="T11" fmla="*/ 0 h 361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hu-HU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u-HU"/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u-HU"/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4" y="2873"/>
                <a:ext cx="63" cy="118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816 w 4288"/>
              <a:gd name="T3" fmla="*/ 256 h 459"/>
              <a:gd name="T4" fmla="*/ 1560 w 4288"/>
              <a:gd name="T5" fmla="*/ 144 h 459"/>
              <a:gd name="T6" fmla="*/ 1856 w 4288"/>
              <a:gd name="T7" fmla="*/ 376 h 459"/>
              <a:gd name="T8" fmla="*/ 2344 w 4288"/>
              <a:gd name="T9" fmla="*/ 152 h 459"/>
              <a:gd name="T10" fmla="*/ 3536 w 4288"/>
              <a:gd name="T11" fmla="*/ 456 h 459"/>
              <a:gd name="T12" fmla="*/ 4288 w 4288"/>
              <a:gd name="T13" fmla="*/ 136 h 45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32 h 240"/>
              <a:gd name="T2" fmla="*/ 280 w 560"/>
              <a:gd name="T3" fmla="*/ 144 h 240"/>
              <a:gd name="T4" fmla="*/ 448 w 560"/>
              <a:gd name="T5" fmla="*/ 16 h 240"/>
              <a:gd name="T6" fmla="*/ 560 w 560"/>
              <a:gd name="T7" fmla="*/ 240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56154C-9402-4015-A06F-0E80287D2B04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35223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CEB005-14DE-413E-9BF6-4B5913667DEB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38160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2877F1-5496-466D-B97F-B6CADAC7DC12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81145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5CE12F-0E5D-4CDC-807B-1882CDC44BB5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63442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4EE95C-A57A-4067-8822-DC8E2B5A742E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49139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6E1167-DFDC-4FFD-9B3F-7730236B4E2D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79416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0A3134-6FD1-4E2E-91F6-810D914D1D43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6409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276BC2-D868-4A41-93F2-EAA2AB32848E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6124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B6F1C4-8824-447C-80AA-E418D0D44D46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83147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74F4A6-B6B9-4CA2-9BEB-73C6C32CEED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42927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FA78AC-0FEA-4BEC-890F-3FBAEB5B7F5E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08958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Mintacím szerkesztése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Mintaszöveg szerkesztése</a:t>
            </a:r>
          </a:p>
          <a:p>
            <a:pPr lvl="1"/>
            <a:r>
              <a:rPr lang="hu-HU" altLang="hu-HU" smtClean="0"/>
              <a:t>Második szint</a:t>
            </a:r>
          </a:p>
          <a:p>
            <a:pPr lvl="2"/>
            <a:r>
              <a:rPr lang="hu-HU" altLang="hu-HU" smtClean="0"/>
              <a:t>Harmadik szint</a:t>
            </a:r>
          </a:p>
          <a:p>
            <a:pPr lvl="3"/>
            <a:r>
              <a:rPr lang="hu-HU" altLang="hu-HU" smtClean="0"/>
              <a:t>Negyedik szint</a:t>
            </a:r>
          </a:p>
          <a:p>
            <a:pPr lvl="4"/>
            <a:r>
              <a:rPr lang="hu-HU" altLang="hu-HU" smtClean="0"/>
              <a:t>Ötödik szint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27157843-0BA3-483B-A444-349F53BC702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  <p:sp>
        <p:nvSpPr>
          <p:cNvPr id="1032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1033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hu-HU"/>
          </a:p>
        </p:txBody>
      </p:sp>
      <p:grpSp>
        <p:nvGrpSpPr>
          <p:cNvPr id="1034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051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1052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1053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1054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1055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1056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1057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1058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1059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u-HU"/>
            </a:p>
          </p:txBody>
        </p:sp>
        <p:grpSp>
          <p:nvGrpSpPr>
            <p:cNvPr id="1060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61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074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1075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1076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sp>
            <p:nvSpPr>
              <p:cNvPr id="1062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063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064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grpSp>
            <p:nvGrpSpPr>
              <p:cNvPr id="1065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066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1067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1068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1069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1070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1071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1072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1073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hu-HU"/>
                </a:p>
              </p:txBody>
            </p:sp>
          </p:grpSp>
        </p:grpSp>
      </p:grpSp>
      <p:grpSp>
        <p:nvGrpSpPr>
          <p:cNvPr id="1035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049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1050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1036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03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039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grpSp>
            <p:nvGrpSpPr>
              <p:cNvPr id="1040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041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1042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9" y="331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1043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9" y="181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1044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1045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8" y="896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1046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5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1047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1048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9" y="141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hu-HU"/>
                </a:p>
              </p:txBody>
            </p:sp>
          </p:grpSp>
        </p:grpSp>
        <p:sp>
          <p:nvSpPr>
            <p:cNvPr id="1038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u-HU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u-HU" smtClean="0"/>
              <a:t>Tanári mesterszakok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47813" y="4005263"/>
            <a:ext cx="6032500" cy="2519362"/>
          </a:xfrm>
        </p:spPr>
        <p:txBody>
          <a:bodyPr/>
          <a:lstStyle/>
          <a:p>
            <a:pPr eaLnBrk="1" hangingPunct="1">
              <a:defRPr/>
            </a:pPr>
            <a:r>
              <a:rPr lang="hu-HU" dirty="0" smtClean="0"/>
              <a:t>2016. Felvételi eljárás</a:t>
            </a:r>
          </a:p>
          <a:p>
            <a:pPr eaLnBrk="1" hangingPunct="1">
              <a:defRPr/>
            </a:pPr>
            <a:endParaRPr lang="hu-HU" dirty="0" smtClean="0"/>
          </a:p>
          <a:p>
            <a:pPr eaLnBrk="1" hangingPunct="1">
              <a:defRPr/>
            </a:pPr>
            <a:endParaRPr lang="hu-HU" dirty="0" smtClean="0"/>
          </a:p>
          <a:p>
            <a:pPr eaLnBrk="1" hangingPunct="1">
              <a:defRPr/>
            </a:pPr>
            <a:endParaRPr lang="hu-HU" sz="1400" dirty="0" smtClean="0"/>
          </a:p>
          <a:p>
            <a:pPr algn="l" eaLnBrk="1" hangingPunct="1">
              <a:defRPr/>
            </a:pPr>
            <a:r>
              <a:rPr lang="hu-HU" sz="1600" dirty="0" smtClean="0"/>
              <a:t>Bartáné </a:t>
            </a:r>
            <a:r>
              <a:rPr lang="hu-HU" sz="1600" dirty="0" err="1" smtClean="0"/>
              <a:t>Kustár</a:t>
            </a:r>
            <a:r>
              <a:rPr lang="hu-HU" sz="1600" dirty="0" smtClean="0"/>
              <a:t> Katalin</a:t>
            </a:r>
          </a:p>
          <a:p>
            <a:pPr algn="l" eaLnBrk="1" hangingPunct="1">
              <a:defRPr/>
            </a:pPr>
            <a:r>
              <a:rPr lang="hu-HU" sz="1600" dirty="0" smtClean="0"/>
              <a:t>tanulmányi osztályvezető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Felvételi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hu-HU" altLang="hu-HU" smtClean="0">
                <a:solidFill>
                  <a:schemeClr val="tx2"/>
                </a:solidFill>
              </a:rPr>
              <a:t>2016.</a:t>
            </a:r>
            <a:r>
              <a:rPr lang="hu-HU" altLang="hu-HU" smtClean="0"/>
              <a:t> </a:t>
            </a:r>
            <a:r>
              <a:rPr lang="hu-HU" altLang="hu-HU" smtClean="0">
                <a:solidFill>
                  <a:schemeClr val="tx2"/>
                </a:solidFill>
              </a:rPr>
              <a:t>június 20-24.</a:t>
            </a:r>
          </a:p>
          <a:p>
            <a:pPr eaLnBrk="1" hangingPunct="1">
              <a:lnSpc>
                <a:spcPct val="90000"/>
              </a:lnSpc>
            </a:pPr>
            <a:r>
              <a:rPr lang="hu-HU" altLang="hu-HU" smtClean="0"/>
              <a:t>pontszámítás: 2 x 100 pont</a:t>
            </a:r>
          </a:p>
          <a:p>
            <a:pPr lvl="1" eaLnBrk="1" hangingPunct="1">
              <a:lnSpc>
                <a:spcPct val="90000"/>
              </a:lnSpc>
            </a:pPr>
            <a:r>
              <a:rPr lang="hu-HU" altLang="hu-HU" b="1" smtClean="0"/>
              <a:t>1. tanári szak vizsga: 30 pont</a:t>
            </a:r>
          </a:p>
          <a:p>
            <a:pPr lvl="1" eaLnBrk="1" hangingPunct="1">
              <a:lnSpc>
                <a:spcPct val="90000"/>
              </a:lnSpc>
            </a:pPr>
            <a:r>
              <a:rPr lang="hu-HU" altLang="hu-HU" b="1" smtClean="0"/>
              <a:t>2. tanári szak vizsga: 30 pont</a:t>
            </a:r>
          </a:p>
          <a:p>
            <a:pPr lvl="1" eaLnBrk="1" hangingPunct="1">
              <a:lnSpc>
                <a:spcPct val="90000"/>
              </a:lnSpc>
            </a:pPr>
            <a:r>
              <a:rPr lang="hu-HU" altLang="hu-HU" smtClean="0"/>
              <a:t>ped-pszich. vizsga: 30 pont</a:t>
            </a:r>
          </a:p>
          <a:p>
            <a:pPr lvl="1" eaLnBrk="1" hangingPunct="1">
              <a:lnSpc>
                <a:spcPct val="90000"/>
              </a:lnSpc>
            </a:pPr>
            <a:r>
              <a:rPr lang="hu-HU" altLang="hu-HU" smtClean="0"/>
              <a:t>diploma minősítés: 30 pont (érték x 6)</a:t>
            </a:r>
          </a:p>
          <a:p>
            <a:pPr lvl="1" eaLnBrk="1" hangingPunct="1">
              <a:lnSpc>
                <a:spcPct val="90000"/>
              </a:lnSpc>
            </a:pPr>
            <a:r>
              <a:rPr lang="hu-HU" altLang="hu-HU" smtClean="0"/>
              <a:t>többletpontok: 10 pont</a:t>
            </a:r>
          </a:p>
          <a:p>
            <a:pPr eaLnBrk="1" hangingPunct="1">
              <a:lnSpc>
                <a:spcPct val="90000"/>
              </a:lnSpc>
            </a:pPr>
            <a:endParaRPr lang="hu-HU" altLang="hu-H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Kreditek a mesterszakon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hu-HU" altLang="hu-HU" smtClean="0"/>
              <a:t>Összegyűjtendő kreditek száma: 150 </a:t>
            </a:r>
          </a:p>
          <a:p>
            <a:pPr eaLnBrk="1" hangingPunct="1"/>
            <a:r>
              <a:rPr lang="hu-HU" altLang="hu-HU" smtClean="0"/>
              <a:t>1. tanárszak: 30 kredit</a:t>
            </a:r>
          </a:p>
          <a:p>
            <a:pPr eaLnBrk="1" hangingPunct="1"/>
            <a:r>
              <a:rPr lang="hu-HU" altLang="hu-HU" smtClean="0"/>
              <a:t>2. tanárszak: 50 kredit</a:t>
            </a:r>
          </a:p>
          <a:p>
            <a:pPr eaLnBrk="1" hangingPunct="1"/>
            <a:r>
              <a:rPr lang="hu-HU" altLang="hu-HU" smtClean="0"/>
              <a:t>ped-pszich.: 40 kredit </a:t>
            </a:r>
          </a:p>
          <a:p>
            <a:pPr eaLnBrk="1" hangingPunct="1"/>
            <a:r>
              <a:rPr lang="hu-HU" altLang="hu-HU" smtClean="0"/>
              <a:t>összefüggő szakmai gyakorlat: 30 kr.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hu-HU" altLang="hu-HU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hu-HU" altLang="hu-HU" smtClean="0"/>
          </a:p>
          <a:p>
            <a:pPr eaLnBrk="1" hangingPunct="1">
              <a:buFontTx/>
              <a:buNone/>
            </a:pPr>
            <a:endParaRPr lang="hu-HU" altLang="hu-HU" smtClean="0"/>
          </a:p>
          <a:p>
            <a:pPr algn="ctr" eaLnBrk="1" hangingPunct="1">
              <a:buFontTx/>
              <a:buNone/>
            </a:pPr>
            <a:endParaRPr lang="hu-HU" altLang="hu-HU" smtClean="0"/>
          </a:p>
          <a:p>
            <a:pPr algn="ctr" eaLnBrk="1" hangingPunct="1">
              <a:buFontTx/>
              <a:buNone/>
            </a:pPr>
            <a:r>
              <a:rPr lang="hu-HU" altLang="hu-HU" smtClean="0"/>
              <a:t>Köszönöm a figyelmet!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Hogyan lehetek tanár?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918450" cy="36576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hu-HU" altLang="hu-HU" smtClean="0"/>
              <a:t>2 lehetséges út van</a:t>
            </a:r>
          </a:p>
          <a:p>
            <a:pPr marL="990600" lvl="1" indent="-533400" eaLnBrk="1" hangingPunct="1">
              <a:buFontTx/>
              <a:buAutoNum type="arabicPeriod"/>
            </a:pPr>
            <a:r>
              <a:rPr lang="hu-HU" altLang="hu-HU" smtClean="0"/>
              <a:t>Kétszakos (rövidebb): BA-n belül minor szakot végez, és kétszakos tanári mesterszakra jelentkezik 		5 félév</a:t>
            </a:r>
          </a:p>
          <a:p>
            <a:pPr marL="990600" lvl="1" indent="-533400" eaLnBrk="1" hangingPunct="1">
              <a:buFontTx/>
              <a:buAutoNum type="arabicPeriod"/>
            </a:pPr>
            <a:r>
              <a:rPr lang="hu-HU" altLang="hu-HU" smtClean="0"/>
              <a:t>Egyszakos (hosszabb): BA után diszciplináris MA, azután tanári MA 	     4 + 3 félév</a:t>
            </a:r>
          </a:p>
        </p:txBody>
      </p:sp>
      <p:sp>
        <p:nvSpPr>
          <p:cNvPr id="4100" name="AutoShape 4"/>
          <p:cNvSpPr>
            <a:spLocks noChangeArrowheads="1"/>
          </p:cNvSpPr>
          <p:nvPr/>
        </p:nvSpPr>
        <p:spPr bwMode="auto">
          <a:xfrm>
            <a:off x="6156325" y="3500438"/>
            <a:ext cx="792163" cy="144462"/>
          </a:xfrm>
          <a:prstGeom prst="rightArrow">
            <a:avLst>
              <a:gd name="adj1" fmla="val 50000"/>
              <a:gd name="adj2" fmla="val 13708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endParaRPr lang="hu-HU" altLang="hu-HU"/>
          </a:p>
        </p:txBody>
      </p:sp>
      <p:sp>
        <p:nvSpPr>
          <p:cNvPr id="4101" name="AutoShape 5"/>
          <p:cNvSpPr>
            <a:spLocks noChangeArrowheads="1"/>
          </p:cNvSpPr>
          <p:nvPr/>
        </p:nvSpPr>
        <p:spPr bwMode="auto">
          <a:xfrm>
            <a:off x="7812088" y="4437063"/>
            <a:ext cx="863600" cy="144462"/>
          </a:xfrm>
          <a:prstGeom prst="rightArrow">
            <a:avLst>
              <a:gd name="adj1" fmla="val 50000"/>
              <a:gd name="adj2" fmla="val 14945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endParaRPr lang="hu-HU" alt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Kétszakos tanár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BA után a közvetlenül  végezhető, bemeneti feltételei:</a:t>
            </a:r>
          </a:p>
          <a:p>
            <a:pPr lvl="1" eaLnBrk="1" hangingPunct="1"/>
            <a:r>
              <a:rPr lang="hu-HU" altLang="hu-HU" smtClean="0"/>
              <a:t>Első szak: a BA diploma szakja</a:t>
            </a:r>
          </a:p>
          <a:p>
            <a:pPr lvl="1" eaLnBrk="1" hangingPunct="1"/>
            <a:r>
              <a:rPr lang="hu-HU" altLang="hu-HU" smtClean="0"/>
              <a:t>Második szak: a minor (záradék)</a:t>
            </a:r>
          </a:p>
          <a:p>
            <a:pPr lvl="1" eaLnBrk="1" hangingPunct="1"/>
            <a:r>
              <a:rPr lang="hu-HU" altLang="hu-HU" smtClean="0"/>
              <a:t>10 kredit pedagógia-pszichológia modul</a:t>
            </a:r>
          </a:p>
          <a:p>
            <a:pPr lvl="1" eaLnBrk="1" hangingPunct="1"/>
            <a:r>
              <a:rPr lang="hu-HU" altLang="hu-HU" smtClean="0"/>
              <a:t>Nyelvi minor esetén az adott nyelvből felsőfokú C típusú nyelvvizsga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Jelentkezéskor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6. pontba kell beírni az alapszak szakjának megfelelő tanári szakot (= első tanári szak)</a:t>
            </a:r>
          </a:p>
          <a:p>
            <a:pPr eaLnBrk="1" hangingPunct="1"/>
            <a:r>
              <a:rPr lang="hu-HU" altLang="hu-HU" smtClean="0"/>
              <a:t>6/A pontba a minor szaknak megfelelő tanári szakot (= második tanári szak)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hu-HU" altLang="hu-HU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Példa: magyar alapszak – történelem minor:</a:t>
            </a:r>
          </a:p>
          <a:p>
            <a:pPr lvl="1" eaLnBrk="1" hangingPunct="1"/>
            <a:r>
              <a:rPr lang="hu-HU" altLang="hu-HU" smtClean="0"/>
              <a:t>6. pont: tanár-magyartanár</a:t>
            </a:r>
          </a:p>
          <a:p>
            <a:pPr lvl="1" eaLnBrk="1" hangingPunct="1"/>
            <a:r>
              <a:rPr lang="hu-HU" altLang="hu-HU" smtClean="0"/>
              <a:t>6/A pont: tanár-történelemtanár</a:t>
            </a:r>
          </a:p>
          <a:p>
            <a:pPr eaLnBrk="1" hangingPunct="1"/>
            <a:r>
              <a:rPr lang="hu-HU" altLang="hu-HU" smtClean="0"/>
              <a:t>Kétszakos tanárképzést csak nappali tagozaton hirdet a kar, MNA, MNK jelölést használják!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BTK választható mesterszakjai: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7450" y="1844675"/>
            <a:ext cx="7054850" cy="4192588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hu-HU" altLang="hu-HU" sz="2400" smtClean="0"/>
              <a:t>tanár-angoltanár (1. és 2.)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hu-HU" altLang="hu-HU" sz="2400" smtClean="0"/>
              <a:t>tanár-franciatanár (1. és 2.)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hu-HU" altLang="hu-HU" sz="2400" b="1" smtClean="0"/>
              <a:t>tanár-hon- és népismerettanár</a:t>
            </a:r>
            <a:r>
              <a:rPr lang="hu-HU" altLang="hu-HU" sz="2400" smtClean="0"/>
              <a:t> (csak 2.)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hu-HU" altLang="hu-HU" sz="2400" smtClean="0"/>
              <a:t>tanár-latintanár (1. és 2.)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hu-HU" altLang="hu-HU" sz="2400" smtClean="0"/>
              <a:t>tanár-lengyeltanár (1. és 2.)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hu-HU" altLang="hu-HU" sz="2400" smtClean="0"/>
              <a:t>tanár-magyartanár (1. és 2.)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hu-HU" altLang="hu-HU" sz="2400" smtClean="0"/>
              <a:t>tanár-némettanár (1. és 2.)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hu-HU" altLang="hu-HU" sz="2400" smtClean="0"/>
              <a:t>tanár-orosztanár (1. és 2.)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hu-HU" altLang="hu-HU" sz="2400" smtClean="0"/>
              <a:t>tanár-pedagógiatanár (1. és 2.)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hu-HU" altLang="hu-HU" sz="2400" smtClean="0"/>
              <a:t>tanár-történelemtanár (1. és 2.)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endParaRPr lang="hu-HU" altLang="hu-HU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TTK, IK kínálta tanárszakok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75" y="2428875"/>
            <a:ext cx="7696200" cy="321468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hu-HU" altLang="hu-HU" sz="2400" smtClean="0"/>
              <a:t>tanár-biológiatanár</a:t>
            </a:r>
          </a:p>
          <a:p>
            <a:pPr eaLnBrk="1" hangingPunct="1">
              <a:lnSpc>
                <a:spcPct val="80000"/>
              </a:lnSpc>
            </a:pPr>
            <a:r>
              <a:rPr lang="hu-HU" altLang="hu-HU" sz="2400" smtClean="0"/>
              <a:t>tanár-matematikatanár</a:t>
            </a:r>
          </a:p>
          <a:p>
            <a:pPr eaLnBrk="1" hangingPunct="1">
              <a:lnSpc>
                <a:spcPct val="80000"/>
              </a:lnSpc>
            </a:pPr>
            <a:r>
              <a:rPr lang="hu-HU" altLang="hu-HU" sz="2400" smtClean="0"/>
              <a:t>tanár-fizikatanár</a:t>
            </a:r>
          </a:p>
          <a:p>
            <a:pPr eaLnBrk="1" hangingPunct="1">
              <a:lnSpc>
                <a:spcPct val="80000"/>
              </a:lnSpc>
            </a:pPr>
            <a:r>
              <a:rPr lang="hu-HU" altLang="hu-HU" sz="2400" smtClean="0"/>
              <a:t>tanár-kémiatanár</a:t>
            </a:r>
          </a:p>
          <a:p>
            <a:pPr eaLnBrk="1" hangingPunct="1">
              <a:lnSpc>
                <a:spcPct val="80000"/>
              </a:lnSpc>
            </a:pPr>
            <a:r>
              <a:rPr lang="hu-HU" altLang="hu-HU" sz="2400" smtClean="0"/>
              <a:t>tanár-földrajztanár</a:t>
            </a:r>
          </a:p>
          <a:p>
            <a:pPr eaLnBrk="1" hangingPunct="1">
              <a:lnSpc>
                <a:spcPct val="80000"/>
              </a:lnSpc>
            </a:pPr>
            <a:r>
              <a:rPr lang="hu-HU" altLang="hu-HU" sz="2400" smtClean="0"/>
              <a:t>tanár-informatikatanár</a:t>
            </a:r>
          </a:p>
          <a:p>
            <a:pPr eaLnBrk="1" hangingPunct="1">
              <a:lnSpc>
                <a:spcPct val="80000"/>
              </a:lnSpc>
            </a:pPr>
            <a:r>
              <a:rPr lang="hu-HU" altLang="hu-HU" sz="2400" b="1" smtClean="0"/>
              <a:t>tanár-könyvtárpedagógia tanár </a:t>
            </a:r>
            <a:r>
              <a:rPr lang="hu-HU" altLang="hu-HU" sz="2400" smtClean="0"/>
              <a:t>(csak 2.)</a:t>
            </a:r>
            <a:endParaRPr lang="hu-HU" altLang="hu-HU" sz="2400" b="1" smtClean="0"/>
          </a:p>
          <a:p>
            <a:pPr eaLnBrk="1" hangingPunct="1">
              <a:lnSpc>
                <a:spcPct val="80000"/>
              </a:lnSpc>
            </a:pPr>
            <a:endParaRPr lang="hu-HU" altLang="hu-HU" sz="2400" smtClean="0"/>
          </a:p>
          <a:p>
            <a:pPr eaLnBrk="1" hangingPunct="1">
              <a:lnSpc>
                <a:spcPct val="80000"/>
              </a:lnSpc>
            </a:pPr>
            <a:endParaRPr lang="hu-HU" altLang="hu-HU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Két kart érintő tanárszak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A BA diploma (= első tanárszak) szakjának karhoz tartozása dönt</a:t>
            </a:r>
          </a:p>
          <a:p>
            <a:pPr eaLnBrk="1" hangingPunct="1">
              <a:buFontTx/>
              <a:buNone/>
            </a:pPr>
            <a:r>
              <a:rPr lang="hu-HU" altLang="hu-HU" smtClean="0"/>
              <a:t>	Pl: Magyar alapszakos bölcsész, földrajz minorral BTK-s hallgató lesz, földrajz alapszakos magyar minorral TTK-s hallgató lesz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Egyszakos tanár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696200" cy="39766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hu-HU" altLang="hu-HU" smtClean="0"/>
              <a:t>BA és diszciplináris MA után egyszakos tanár képzés csak levelező tagozaton van a DE-n</a:t>
            </a:r>
          </a:p>
          <a:p>
            <a:pPr eaLnBrk="1" hangingPunct="1">
              <a:lnSpc>
                <a:spcPct val="90000"/>
              </a:lnSpc>
            </a:pPr>
            <a:r>
              <a:rPr lang="hu-HU" altLang="hu-HU" smtClean="0"/>
              <a:t>Jelzése a szakok között: [2 vagy 3 félév]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hu-HU" altLang="hu-HU" smtClean="0"/>
              <a:t>	pl.: tanári [2 félév [angoltanár]]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hu-HU" altLang="hu-HU" smtClean="0"/>
              <a:t>A felvételi adatlap 6. pontjába kell beírni.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Zsírkréták">
  <a:themeElements>
    <a:clrScheme name="Zsírkréták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Zsírkréták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Zsírkréták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sírkréták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sírkréták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sírkréták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sírkréták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sírkréták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sírkréták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sírkréták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75</TotalTime>
  <Words>352</Words>
  <Application>Microsoft Office PowerPoint</Application>
  <PresentationFormat>Diavetítés a képernyőre (4:3 oldalarány)</PresentationFormat>
  <Paragraphs>69</Paragraphs>
  <Slides>12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1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12</vt:i4>
      </vt:variant>
    </vt:vector>
  </HeadingPairs>
  <TitlesOfParts>
    <vt:vector size="14" baseType="lpstr">
      <vt:lpstr>Comic Sans MS</vt:lpstr>
      <vt:lpstr>Zsírkréták</vt:lpstr>
      <vt:lpstr>Tanári mesterszakok</vt:lpstr>
      <vt:lpstr>Hogyan lehetek tanár?</vt:lpstr>
      <vt:lpstr>Kétszakos tanár</vt:lpstr>
      <vt:lpstr>Jelentkezéskor</vt:lpstr>
      <vt:lpstr>PowerPoint-bemutató</vt:lpstr>
      <vt:lpstr>BTK választható mesterszakjai:</vt:lpstr>
      <vt:lpstr>TTK, IK kínálta tanárszakok</vt:lpstr>
      <vt:lpstr>Két kart érintő tanárszak</vt:lpstr>
      <vt:lpstr>Egyszakos tanár</vt:lpstr>
      <vt:lpstr>Felvételi</vt:lpstr>
      <vt:lpstr>Kreditek a mesterszakon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Tanári mesterszakok</dc:title>
  <dc:creator>Robert</dc:creator>
  <cp:lastModifiedBy>Fazekas Zoltán</cp:lastModifiedBy>
  <cp:revision>11</cp:revision>
  <dcterms:created xsi:type="dcterms:W3CDTF">2011-02-08T16:38:17Z</dcterms:created>
  <dcterms:modified xsi:type="dcterms:W3CDTF">2017-06-20T08:33:49Z</dcterms:modified>
</cp:coreProperties>
</file>